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350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5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373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91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07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65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397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166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0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27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1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60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F9FFCE1-E057-415B-A971-88EC7E22A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E2A909-1437-1096-BB72-EA0E9010E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409" y="1068462"/>
            <a:ext cx="6292546" cy="294746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br>
              <a:rPr lang="en-IN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Dubai" panose="020B0503030403030204" pitchFamily="34" charset="-78"/>
              </a:rPr>
            </a:br>
            <a:br>
              <a:rPr lang="en-IN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Dubai" panose="020B0503030403030204" pitchFamily="34" charset="-78"/>
              </a:rPr>
            </a:br>
            <a:br>
              <a:rPr lang="en-IN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Dubai" panose="020B0503030403030204" pitchFamily="34" charset="-78"/>
              </a:rPr>
            </a:br>
            <a:r>
              <a:rPr lang="en-IN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Dubai" panose="020B0503030403030204" pitchFamily="34" charset="-78"/>
              </a:rPr>
              <a:t>COURSE WORK 2</a:t>
            </a:r>
            <a:br>
              <a:rPr lang="en-IN" sz="19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IN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Dubai" panose="020B0503030403030204" pitchFamily="34" charset="-78"/>
              </a:rPr>
              <a:t>CST3340: BUSINESS INTELLIGENCE</a:t>
            </a:r>
            <a:br>
              <a:rPr lang="en-IN" sz="19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r>
              <a:rPr lang="en-IN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Dubai" panose="020B0503030403030204" pitchFamily="34" charset="-78"/>
              </a:rPr>
              <a:t>Name: Atiqahmed Hanifmohmed Rathod</a:t>
            </a:r>
            <a:br>
              <a:rPr lang="en-IN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Dubai" panose="020B0503030403030204" pitchFamily="34" charset="-78"/>
              </a:rPr>
            </a:br>
            <a:r>
              <a:rPr lang="en-IN" sz="19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Dubai" panose="020B0503030403030204" pitchFamily="34" charset="-78"/>
              </a:rPr>
              <a:t>MSIS: M00836913</a:t>
            </a:r>
            <a:br>
              <a:rPr lang="en-IN" sz="19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IN" sz="1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3F44F-A60E-290F-3C74-60A0904A60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933" y="4527982"/>
            <a:ext cx="5058968" cy="1724029"/>
          </a:xfrm>
        </p:spPr>
        <p:txBody>
          <a:bodyPr anchor="t">
            <a:normAutofit/>
          </a:bodyPr>
          <a:lstStyle/>
          <a:p>
            <a:r>
              <a:rPr lang="en-IN" b="1" dirty="0"/>
              <a:t>Case Study: Hospital patients Analysis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346557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ed and white shield with a sword&#10;&#10;AI-generated content may be incorrect.">
            <a:extLst>
              <a:ext uri="{FF2B5EF4-FFF2-40B4-BE49-F238E27FC236}">
                <a16:creationId xmlns:a16="http://schemas.microsoft.com/office/drawing/2014/main" id="{829D5C03-2A1B-0239-DB95-AB0D87FD06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704" y="2305488"/>
            <a:ext cx="7293594" cy="382913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58401B5-5F1B-4D21-9AC3-AAEC8D366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1704" y="6300216"/>
            <a:ext cx="729360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6A20703A-48F0-2376-7027-2D2544985A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61512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30"/>
    </mc:Choice>
    <mc:Fallback>
      <p:transition spd="slow" advTm="17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DE3F7-FF45-F822-4ECB-8E343DC11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127EE-1340-78DE-B0D6-59E8D764E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FE101-2F77-60BF-3149-9123D896B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Insights from Weka (</a:t>
            </a:r>
            <a:r>
              <a:rPr lang="en-US" b="1" dirty="0" err="1"/>
              <a:t>Apriori</a:t>
            </a:r>
            <a:r>
              <a:rPr lang="en-US" b="1" dirty="0"/>
              <a:t> Algorithm):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Certain treatments are more frequently linked with specific diagnoses (e.g., </a:t>
            </a:r>
            <a:r>
              <a:rPr lang="en-US" b="1" dirty="0"/>
              <a:t>Surgery → Recovery in Covid-19 cases</a:t>
            </a:r>
            <a:r>
              <a:rPr lang="en-US" dirty="0"/>
              <a:t>).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Insurance Type</a:t>
            </a:r>
            <a:r>
              <a:rPr lang="en-US" dirty="0"/>
              <a:t> impacts recovery — private and Medicare patients showed higher recovery success.</a:t>
            </a:r>
          </a:p>
          <a:p>
            <a:pPr>
              <a:buFont typeface="+mj-lt"/>
              <a:buAutoNum type="arabicPeriod"/>
            </a:pPr>
            <a:r>
              <a:rPr lang="en-US" dirty="0"/>
              <a:t>Age group and heart rate combinations reveal patterns in critical cases.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3B5483D-CBFF-CC28-4BCE-8FE9838819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70428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124"/>
    </mc:Choice>
    <mc:Fallback>
      <p:transition spd="slow" advTm="62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5337A-0920-5D92-6A71-8ED3E0A6B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Hospital Data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6FCBA-D702-6CD1-A3F4-A9B497F2C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Data includes: </a:t>
            </a:r>
            <a:r>
              <a:rPr lang="en-US" dirty="0"/>
              <a:t>Age, Gender, Blood Pressure, Heart Rate, Diagnosis, Treatment Type, Length of Stay, Insurance Type, Recovery Status.</a:t>
            </a:r>
          </a:p>
          <a:p>
            <a:r>
              <a:rPr lang="en-US" b="1" dirty="0"/>
              <a:t>Objective</a:t>
            </a:r>
            <a:r>
              <a:rPr lang="en-US" dirty="0"/>
              <a:t>: To analyze the impact of treatment types and recovery statuses across different demographics.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Total Records</a:t>
            </a:r>
            <a:r>
              <a:rPr lang="en-IN" dirty="0"/>
              <a:t>: 851 patients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Total Columns</a:t>
            </a:r>
            <a:r>
              <a:rPr lang="en-IN" dirty="0"/>
              <a:t>: 11 unique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Data Type</a:t>
            </a:r>
            <a:r>
              <a:rPr lang="en-IN" dirty="0"/>
              <a:t>: Cleaned &amp; Categorical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Focus</a:t>
            </a:r>
            <a:r>
              <a:rPr lang="en-IN" dirty="0"/>
              <a:t>: Patient diagnosis, treatments, vitals, and recovery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Tools Used</a:t>
            </a:r>
            <a:r>
              <a:rPr lang="en-IN" dirty="0"/>
              <a:t>: Weka for pattern mining, Tableau for visualization</a:t>
            </a:r>
          </a:p>
          <a:p>
            <a:endParaRPr lang="en-IN" dirty="0"/>
          </a:p>
        </p:txBody>
      </p:sp>
      <p:pic>
        <p:nvPicPr>
          <p:cNvPr id="4" name="Picture 3" descr="A red and white shield with a sword&#10;&#10;AI-generated content may be incorrect.">
            <a:extLst>
              <a:ext uri="{FF2B5EF4-FFF2-40B4-BE49-F238E27FC236}">
                <a16:creationId xmlns:a16="http://schemas.microsoft.com/office/drawing/2014/main" id="{4D41DBAD-FA11-A46C-CC9D-D832A6109B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627" y="566627"/>
            <a:ext cx="2203938" cy="1157067"/>
          </a:xfrm>
          <a:prstGeom prst="rect">
            <a:avLst/>
          </a:prstGeom>
        </p:spPr>
      </p:pic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FDEBBA21-DE80-1A1E-F706-512093C9A8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0967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41"/>
    </mc:Choice>
    <mc:Fallback>
      <p:transition spd="slow" advTm="66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F8D47-EF64-BDAF-0136-BE27E66E1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Tableau for Visualization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6E4C36-7816-5BA3-B0C1-A431FF2BE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23033" y="1709928"/>
            <a:ext cx="9545933" cy="4554530"/>
          </a:xfrm>
        </p:spPr>
      </p:pic>
      <p:pic>
        <p:nvPicPr>
          <p:cNvPr id="6" name="Picture 5" descr="A red and white shield with a sword&#10;&#10;AI-generated content may be incorrect.">
            <a:extLst>
              <a:ext uri="{FF2B5EF4-FFF2-40B4-BE49-F238E27FC236}">
                <a16:creationId xmlns:a16="http://schemas.microsoft.com/office/drawing/2014/main" id="{6C3AE22D-7E60-81E1-516E-EE5D6DB8BE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627" y="566627"/>
            <a:ext cx="2203938" cy="1157067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907C49F3-FFB9-B05A-5B54-36DB9F17B4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59945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437"/>
    </mc:Choice>
    <mc:Fallback>
      <p:transition spd="slow" advTm="73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842E6D-D969-B2CA-0373-EAAEE7AF7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03448" y="1734038"/>
            <a:ext cx="8978148" cy="4254780"/>
          </a:xfrm>
        </p:spPr>
      </p:pic>
      <p:pic>
        <p:nvPicPr>
          <p:cNvPr id="6" name="Picture 5" descr="A red and white shield with a sword&#10;&#10;AI-generated content may be incorrect.">
            <a:extLst>
              <a:ext uri="{FF2B5EF4-FFF2-40B4-BE49-F238E27FC236}">
                <a16:creationId xmlns:a16="http://schemas.microsoft.com/office/drawing/2014/main" id="{A9DE3932-706B-0249-6903-57188A392F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627" y="566627"/>
            <a:ext cx="2203938" cy="115706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2A8716F-594C-D6B4-F646-59B1220B28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74656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63"/>
    </mc:Choice>
    <mc:Fallback>
      <p:transition spd="slow" advTm="60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3EBB92-2F43-98CC-3B04-FAB1996A3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73303" y="1446963"/>
            <a:ext cx="9856345" cy="4667163"/>
          </a:xfrm>
        </p:spPr>
      </p:pic>
      <p:pic>
        <p:nvPicPr>
          <p:cNvPr id="6" name="Picture 5" descr="A red and white shield with a sword&#10;&#10;AI-generated content may be incorrect.">
            <a:extLst>
              <a:ext uri="{FF2B5EF4-FFF2-40B4-BE49-F238E27FC236}">
                <a16:creationId xmlns:a16="http://schemas.microsoft.com/office/drawing/2014/main" id="{84A471DA-EF0A-8BB5-98A1-57CB8FDC3B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627" y="566627"/>
            <a:ext cx="2203938" cy="115706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DD75D66-FF36-ECBA-9B09-CF5DFDC6E0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15722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58"/>
    </mc:Choice>
    <mc:Fallback>
      <p:transition spd="slow" advTm="32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1A56EC-B912-A625-29E3-838093E281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94391" y="1462732"/>
            <a:ext cx="9038540" cy="4727053"/>
          </a:xfrm>
        </p:spPr>
      </p:pic>
      <p:pic>
        <p:nvPicPr>
          <p:cNvPr id="6" name="Picture 5" descr="A red and white shield with a sword&#10;&#10;AI-generated content may be incorrect.">
            <a:extLst>
              <a:ext uri="{FF2B5EF4-FFF2-40B4-BE49-F238E27FC236}">
                <a16:creationId xmlns:a16="http://schemas.microsoft.com/office/drawing/2014/main" id="{63210A99-D9AA-ED57-AD2E-085F9DD752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627" y="566627"/>
            <a:ext cx="2203938" cy="115706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55D8D0D-0307-BCE8-0C4E-D7AD155861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6014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42"/>
    </mc:Choice>
    <mc:Fallback>
      <p:transition spd="slow" advTm="45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75EAFFD-4A47-DD53-4F76-BD457E18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72AF5-12BA-FC9C-0A8D-805315B83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200400" cy="2432304"/>
          </a:xfrm>
        </p:spPr>
        <p:txBody>
          <a:bodyPr anchor="b">
            <a:normAutofit/>
          </a:bodyPr>
          <a:lstStyle/>
          <a:p>
            <a:r>
              <a:rPr lang="en-IN" sz="4000"/>
              <a:t>Applying Apriori in Weka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CC1FECC-9CA4-341C-7E20-4728C5147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2C1D4-19C9-266F-4A9A-515C84E83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3538728"/>
            <a:ext cx="3200400" cy="2816352"/>
          </a:xfrm>
        </p:spPr>
        <p:txBody>
          <a:bodyPr>
            <a:normAutofit/>
          </a:bodyPr>
          <a:lstStyle/>
          <a:p>
            <a:r>
              <a:rPr lang="en-US" sz="1700" dirty="0"/>
              <a:t>Used to uncover associations in categorical healthcare data</a:t>
            </a:r>
          </a:p>
          <a:p>
            <a:r>
              <a:rPr lang="en-IN" sz="1700" dirty="0"/>
              <a:t>Settings used:</a:t>
            </a:r>
          </a:p>
          <a:p>
            <a:r>
              <a:rPr lang="en-IN" sz="1700" dirty="0"/>
              <a:t>Support: 0.1 (85/850)</a:t>
            </a:r>
          </a:p>
          <a:p>
            <a:r>
              <a:rPr lang="en-IN" sz="1700" dirty="0"/>
              <a:t>Confidence: 0.9</a:t>
            </a:r>
          </a:p>
          <a:p>
            <a:r>
              <a:rPr lang="en-IN" sz="1700" dirty="0"/>
              <a:t>Top 10 rules generated</a:t>
            </a:r>
          </a:p>
          <a:p>
            <a:r>
              <a:rPr lang="en-IN" sz="1700" dirty="0"/>
              <a:t>18 iterations performed</a:t>
            </a:r>
          </a:p>
          <a:p>
            <a:endParaRPr lang="en-US" sz="1700" dirty="0"/>
          </a:p>
          <a:p>
            <a:pPr marL="457200" lvl="1" indent="0">
              <a:buNone/>
            </a:pPr>
            <a:endParaRPr lang="en-IN" sz="17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7C0B7B-4B96-A8D6-EEDC-71FCA0C37B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6951" b="2"/>
          <a:stretch/>
        </p:blipFill>
        <p:spPr>
          <a:xfrm>
            <a:off x="4136609" y="970929"/>
            <a:ext cx="7534183" cy="5375076"/>
          </a:xfrm>
          <a:prstGeom prst="rect">
            <a:avLst/>
          </a:prstGeom>
        </p:spPr>
      </p:pic>
      <p:pic>
        <p:nvPicPr>
          <p:cNvPr id="14" name="Picture 13" descr="A red and white shield with a sword&#10;&#10;AI-generated content may be incorrect.">
            <a:extLst>
              <a:ext uri="{FF2B5EF4-FFF2-40B4-BE49-F238E27FC236}">
                <a16:creationId xmlns:a16="http://schemas.microsoft.com/office/drawing/2014/main" id="{7B82543A-F9A7-BF68-568B-41443FCCC6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990" y="0"/>
            <a:ext cx="1457010" cy="764930"/>
          </a:xfrm>
          <a:prstGeom prst="rect">
            <a:avLst/>
          </a:prstGeom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93A8F6DA-AB64-41EA-0355-AEEFC3EDC7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06187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06"/>
    </mc:Choice>
    <mc:Fallback>
      <p:transition spd="slow" advTm="39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61A102-EB4D-2944-1A9F-0FE25E007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85" b="-1"/>
          <a:stretch/>
        </p:blipFill>
        <p:spPr>
          <a:xfrm>
            <a:off x="517866" y="934497"/>
            <a:ext cx="6281929" cy="541150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880E9-4C48-C8C4-AB88-4DB48F119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8080" y="1033272"/>
            <a:ext cx="4169664" cy="531266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1"/>
              <a:t>Configuration: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1"/>
              <a:t>Algorithm</a:t>
            </a:r>
            <a:r>
              <a:rPr lang="en-US" sz="1000"/>
              <a:t>: </a:t>
            </a:r>
            <a:r>
              <a:rPr lang="en-US" sz="1000" err="1"/>
              <a:t>Apriori</a:t>
            </a:r>
            <a:endParaRPr lang="en-US" sz="100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1"/>
              <a:t>Min Support</a:t>
            </a:r>
            <a:r>
              <a:rPr lang="en-US" sz="1000"/>
              <a:t>: 0.02 (29 instances)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1"/>
              <a:t>Min Confidence</a:t>
            </a:r>
            <a:r>
              <a:rPr lang="en-US" sz="1000"/>
              <a:t>: 0.70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1"/>
              <a:t>Data Set</a:t>
            </a:r>
            <a:r>
              <a:rPr lang="en-US" sz="1000"/>
              <a:t>: Cleaned Hospital Data (with SMOTE applied)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1"/>
              <a:t>Instances</a:t>
            </a:r>
            <a:r>
              <a:rPr lang="en-US" sz="1000"/>
              <a:t>: 1,408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1"/>
              <a:t>Attributes</a:t>
            </a:r>
            <a:r>
              <a:rPr lang="en-US" sz="1000"/>
              <a:t>: 10</a:t>
            </a:r>
          </a:p>
          <a:p>
            <a:pPr>
              <a:lnSpc>
                <a:spcPct val="100000"/>
              </a:lnSpc>
              <a:buNone/>
            </a:pPr>
            <a:r>
              <a:rPr lang="en-US" sz="1000" b="1"/>
              <a:t>📊 Output Summary: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1"/>
              <a:t>Cycles performed</a:t>
            </a:r>
            <a:r>
              <a:rPr lang="en-US" sz="1000"/>
              <a:t>: 49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1"/>
              <a:t>Large </a:t>
            </a:r>
            <a:r>
              <a:rPr lang="en-US" sz="1000" b="1" err="1"/>
              <a:t>Itemsets</a:t>
            </a:r>
            <a:r>
              <a:rPr lang="en-US" sz="1000"/>
              <a:t>: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/>
              <a:t>L(1): 33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/>
              <a:t>L(2): 486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/>
              <a:t>L(3): 2878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/>
              <a:t>L(4): 1367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/>
              <a:t>L(5): 17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b="1"/>
              <a:t>Top Association Rules</a:t>
            </a:r>
            <a:r>
              <a:rPr lang="en-US" sz="1000"/>
              <a:t>: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i="1"/>
              <a:t>If</a:t>
            </a:r>
            <a:r>
              <a:rPr lang="en-US" sz="1000"/>
              <a:t> Diagnosis=Flu AND Region=East AND Recovery=In Treatment</a:t>
            </a:r>
            <a:br>
              <a:rPr lang="en-US" sz="1000"/>
            </a:br>
            <a:r>
              <a:rPr lang="en-US" sz="1000"/>
              <a:t>→ </a:t>
            </a:r>
            <a:r>
              <a:rPr lang="en-US" sz="1000" b="1"/>
              <a:t>Then</a:t>
            </a:r>
            <a:r>
              <a:rPr lang="en-US" sz="1000"/>
              <a:t> Gender=Male (Confidence: </a:t>
            </a:r>
            <a:r>
              <a:rPr lang="en-US" sz="1000" b="1"/>
              <a:t>93%</a:t>
            </a:r>
            <a:r>
              <a:rPr lang="en-US" sz="1000"/>
              <a:t>, Lift: </a:t>
            </a:r>
            <a:r>
              <a:rPr lang="en-US" sz="1000" b="1"/>
              <a:t>1.79</a:t>
            </a:r>
            <a:r>
              <a:rPr lang="en-US" sz="1000"/>
              <a:t>)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00" i="1"/>
              <a:t>If</a:t>
            </a:r>
            <a:r>
              <a:rPr lang="en-US" sz="1000"/>
              <a:t> Diagnosis=Covid-19 AND Stay=High AND Insurance=Private</a:t>
            </a:r>
            <a:br>
              <a:rPr lang="en-US" sz="1000"/>
            </a:br>
            <a:r>
              <a:rPr lang="en-US" sz="1000"/>
              <a:t>→ </a:t>
            </a:r>
            <a:r>
              <a:rPr lang="en-US" sz="1000" b="1"/>
              <a:t>Then</a:t>
            </a:r>
            <a:r>
              <a:rPr lang="en-US" sz="1000"/>
              <a:t> Recovery=Recovered (Confidence: </a:t>
            </a:r>
            <a:r>
              <a:rPr lang="en-US" sz="1000" b="1"/>
              <a:t>89%</a:t>
            </a:r>
            <a:r>
              <a:rPr lang="en-US" sz="1000"/>
              <a:t>, Lift: </a:t>
            </a:r>
            <a:r>
              <a:rPr lang="en-US" sz="1000" b="1"/>
              <a:t>2.29</a:t>
            </a:r>
            <a:r>
              <a:rPr lang="en-US" sz="1000"/>
              <a:t>)</a:t>
            </a:r>
          </a:p>
          <a:p>
            <a:pPr>
              <a:lnSpc>
                <a:spcPct val="100000"/>
              </a:lnSpc>
            </a:pPr>
            <a:endParaRPr lang="en-IN" sz="1000"/>
          </a:p>
        </p:txBody>
      </p:sp>
      <p:pic>
        <p:nvPicPr>
          <p:cNvPr id="6" name="Picture 5" descr="A red and white shield with a sword&#10;&#10;AI-generated content may be incorrect.">
            <a:extLst>
              <a:ext uri="{FF2B5EF4-FFF2-40B4-BE49-F238E27FC236}">
                <a16:creationId xmlns:a16="http://schemas.microsoft.com/office/drawing/2014/main" id="{45A11833-18D3-046C-9344-4E68683386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7627" y="154644"/>
            <a:ext cx="2203938" cy="1157067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6BF6AFE-EF01-DF4F-F978-C2D95CD0E3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28202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072"/>
    </mc:Choice>
    <mc:Fallback>
      <p:transition spd="slow" advTm="135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D360C-DCFB-C539-7FE4-04D0F299E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FE0DF-5F52-9514-C569-833B3F968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Insights from Tableau Visualizations: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Middle-aged males with high BP and surgery</a:t>
            </a:r>
            <a:r>
              <a:rPr lang="en-US" dirty="0"/>
              <a:t> had longer stays and higher recovery rates.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Therapy and observation</a:t>
            </a:r>
            <a:r>
              <a:rPr lang="en-US" dirty="0"/>
              <a:t> were common in young patients but had varied recovery outcomes.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Recovery rates are higher</a:t>
            </a:r>
            <a:r>
              <a:rPr lang="en-US" dirty="0"/>
              <a:t> in the </a:t>
            </a:r>
            <a:r>
              <a:rPr lang="en-US" b="1" dirty="0"/>
              <a:t>North and East hospital regions</a:t>
            </a:r>
            <a:r>
              <a:rPr lang="en-US" dirty="0"/>
              <a:t>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Average length of stay</a:t>
            </a:r>
            <a:r>
              <a:rPr lang="en-US" dirty="0"/>
              <a:t> is highest among older patients and those under surgical treatment.</a:t>
            </a:r>
          </a:p>
          <a:p>
            <a:pPr>
              <a:buFont typeface="+mj-lt"/>
              <a:buAutoNum type="arabicPeriod"/>
            </a:pPr>
            <a:r>
              <a:rPr lang="en-US" dirty="0"/>
              <a:t>Visual tools like filters, LODs, and parameters helped isolate critical patterns and validate the Weka results.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78DA923-91A0-5155-7CA1-DC06C39DCE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83407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052"/>
    </mc:Choice>
    <mc:Fallback>
      <p:transition spd="slow" advTm="54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413</Words>
  <Application>Microsoft Office PowerPoint</Application>
  <PresentationFormat>Widescreen</PresentationFormat>
  <Paragraphs>48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Bierstadt</vt:lpstr>
      <vt:lpstr>GestaltVTI</vt:lpstr>
      <vt:lpstr>   COURSE WORK 2 CST3340: BUSINESS INTELLIGENCE Name: Atiqahmed Hanifmohmed Rathod MSIS: M00836913 </vt:lpstr>
      <vt:lpstr>Hospital Data Overview</vt:lpstr>
      <vt:lpstr>Tableau for Visualization</vt:lpstr>
      <vt:lpstr>PowerPoint Presentation</vt:lpstr>
      <vt:lpstr>PowerPoint Presentation</vt:lpstr>
      <vt:lpstr>PowerPoint Presentation</vt:lpstr>
      <vt:lpstr>Applying Apriori in Weka</vt:lpstr>
      <vt:lpstr>PowerPoint Presentation</vt:lpstr>
      <vt:lpstr>Conclusions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Atiqahmed hanifmohmed Rathod - M00836913</dc:creator>
  <cp:lastModifiedBy>Atiqahmed hanifmohmed Rathod - M00836913</cp:lastModifiedBy>
  <cp:revision>1</cp:revision>
  <dcterms:created xsi:type="dcterms:W3CDTF">2025-04-12T02:46:34Z</dcterms:created>
  <dcterms:modified xsi:type="dcterms:W3CDTF">2025-04-12T05:20:16Z</dcterms:modified>
</cp:coreProperties>
</file>

<file path=docProps/thumbnail.jpeg>
</file>